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346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6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5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6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3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5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6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7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F455D-AC7F-47BA-A1A3-39EFE687D5DC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7DAE-F26F-46F4-B931-A1C1064A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9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HADOOP(</a:t>
            </a:r>
            <a:r>
              <a:rPr lang="ko-KR" altLang="en-US" dirty="0" err="1" smtClean="0"/>
              <a:t>하둡</a:t>
            </a:r>
            <a:r>
              <a:rPr lang="en-US" altLang="ko-KR" dirty="0" smtClean="0"/>
              <a:t>) /</a:t>
            </a:r>
            <a:r>
              <a:rPr lang="en-US" altLang="ko-KR" dirty="0" smtClean="0"/>
              <a:t>HIVE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Seoul Coding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6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4925" r="31438" b="9476"/>
          <a:stretch>
            <a:fillRect/>
          </a:stretch>
        </p:blipFill>
        <p:spPr bwMode="auto">
          <a:xfrm>
            <a:off x="1043608" y="260648"/>
            <a:ext cx="734481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2771"/>
          <a:stretch>
            <a:fillRect/>
          </a:stretch>
        </p:blipFill>
        <p:spPr bwMode="auto">
          <a:xfrm>
            <a:off x="539552" y="188640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65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3880" t="18634" r="25543" b="9967"/>
          <a:stretch>
            <a:fillRect/>
          </a:stretch>
        </p:blipFill>
        <p:spPr bwMode="auto">
          <a:xfrm>
            <a:off x="1187624" y="116632"/>
            <a:ext cx="7436119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95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2268"/>
          <a:stretch>
            <a:fillRect/>
          </a:stretch>
        </p:blipFill>
        <p:spPr bwMode="auto">
          <a:xfrm>
            <a:off x="1259632" y="116632"/>
            <a:ext cx="7416824" cy="655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9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134" r="25543" b="10667"/>
          <a:stretch>
            <a:fillRect/>
          </a:stretch>
        </p:blipFill>
        <p:spPr bwMode="auto">
          <a:xfrm>
            <a:off x="1043608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26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39367"/>
          <a:stretch>
            <a:fillRect/>
          </a:stretch>
        </p:blipFill>
        <p:spPr bwMode="auto">
          <a:xfrm>
            <a:off x="755575" y="404664"/>
            <a:ext cx="7606999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22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986" r="25543" b="4181"/>
          <a:stretch>
            <a:fillRect/>
          </a:stretch>
        </p:blipFill>
        <p:spPr bwMode="auto">
          <a:xfrm>
            <a:off x="1259632" y="72008"/>
            <a:ext cx="7416824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57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6534" r="25543" b="5767"/>
          <a:stretch>
            <a:fillRect/>
          </a:stretch>
        </p:blipFill>
        <p:spPr bwMode="auto">
          <a:xfrm>
            <a:off x="755576" y="332656"/>
            <a:ext cx="7416824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1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3034" r="25543" b="12767"/>
          <a:stretch>
            <a:fillRect/>
          </a:stretch>
        </p:blipFill>
        <p:spPr bwMode="auto">
          <a:xfrm>
            <a:off x="827584" y="116632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46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067"/>
          <a:stretch>
            <a:fillRect/>
          </a:stretch>
        </p:blipFill>
        <p:spPr bwMode="auto">
          <a:xfrm>
            <a:off x="82758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8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79512" y="441081"/>
            <a:ext cx="8712968" cy="622827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1833653"/>
            <a:ext cx="867138" cy="929782"/>
          </a:xfrm>
          <a:prstGeom prst="rect">
            <a:avLst/>
          </a:prstGeom>
        </p:spPr>
      </p:pic>
      <p:pic>
        <p:nvPicPr>
          <p:cNvPr id="5" name="그림 4" descr="공유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8067" y="2456481"/>
            <a:ext cx="1144057" cy="1226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6" name="그림 5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6144" y="4058039"/>
            <a:ext cx="867138" cy="929782"/>
          </a:xfrm>
          <a:prstGeom prst="rect">
            <a:avLst/>
          </a:prstGeom>
        </p:spPr>
      </p:pic>
      <p:pic>
        <p:nvPicPr>
          <p:cNvPr id="7" name="그림 6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564" y="4058039"/>
            <a:ext cx="867138" cy="929782"/>
          </a:xfrm>
          <a:prstGeom prst="rect">
            <a:avLst/>
          </a:prstGeom>
        </p:spPr>
      </p:pic>
      <p:pic>
        <p:nvPicPr>
          <p:cNvPr id="8" name="그림 7" descr="서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25" y="4058039"/>
            <a:ext cx="867138" cy="92978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992390" y="1833653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Name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2390" y="22785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JOB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412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41241" y="5512680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13641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913641" y="5510616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34983" y="5036768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Data Node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34983" y="5496131"/>
            <a:ext cx="1659613" cy="44487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Task Tracker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pic>
        <p:nvPicPr>
          <p:cNvPr id="17" name="그림 16" descr="인터넷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454" y="1477752"/>
            <a:ext cx="1194050" cy="985564"/>
          </a:xfrm>
          <a:prstGeom prst="rect">
            <a:avLst/>
          </a:prstGeom>
        </p:spPr>
      </p:pic>
      <p:cxnSp>
        <p:nvCxnSpPr>
          <p:cNvPr id="19" name="Shape 18"/>
          <p:cNvCxnSpPr>
            <a:stCxn id="17" idx="2"/>
            <a:endCxn id="5" idx="1"/>
          </p:cNvCxnSpPr>
          <p:nvPr/>
        </p:nvCxnSpPr>
        <p:spPr>
          <a:xfrm rot="16200000" flipH="1">
            <a:off x="1253513" y="2235282"/>
            <a:ext cx="606520" cy="1062587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" idx="1"/>
            <a:endCxn id="5" idx="3"/>
          </p:cNvCxnSpPr>
          <p:nvPr/>
        </p:nvCxnSpPr>
        <p:spPr>
          <a:xfrm rot="10800000" flipV="1">
            <a:off x="3232125" y="2298544"/>
            <a:ext cx="1013440" cy="7712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5" idx="2"/>
            <a:endCxn id="6" idx="0"/>
          </p:cNvCxnSpPr>
          <p:nvPr/>
        </p:nvCxnSpPr>
        <p:spPr>
          <a:xfrm rot="5400000">
            <a:off x="2237481" y="3635423"/>
            <a:ext cx="374850" cy="47038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" idx="2"/>
            <a:endCxn id="7" idx="0"/>
          </p:cNvCxnSpPr>
          <p:nvPr/>
        </p:nvCxnSpPr>
        <p:spPr>
          <a:xfrm rot="16200000" flipH="1">
            <a:off x="3482190" y="2861094"/>
            <a:ext cx="374850" cy="201903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5" idx="2"/>
            <a:endCxn id="8" idx="0"/>
          </p:cNvCxnSpPr>
          <p:nvPr/>
        </p:nvCxnSpPr>
        <p:spPr>
          <a:xfrm rot="16200000" flipH="1">
            <a:off x="4851370" y="1491913"/>
            <a:ext cx="374850" cy="475739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ip_inform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9392" y="854924"/>
            <a:ext cx="2140404" cy="11298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162583" y="2723408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192.168.10.1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037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192.168.10.2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9796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192.168.10.3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88157" y="4413940"/>
            <a:ext cx="1382128" cy="380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192.168.10.4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64028" y="2240142"/>
            <a:ext cx="573024" cy="45635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굵은안상수체" pitchFamily="2" charset="-127"/>
                <a:ea typeface="굵은안상수체" pitchFamily="2" charset="-127"/>
              </a:rPr>
              <a:t>공유기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52520" y="-171400"/>
            <a:ext cx="2577312" cy="9541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장소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고려</a:t>
            </a:r>
            <a:r>
              <a:rPr lang="en-US" altLang="ko-KR" sz="1400" dirty="0" smtClean="0">
                <a:solidFill>
                  <a:prstClr val="black"/>
                </a:solidFill>
              </a:rPr>
              <a:t>IT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빅데이터</a:t>
            </a:r>
            <a:r>
              <a:rPr lang="ko-KR" altLang="en-US" sz="1400" dirty="0" smtClean="0">
                <a:solidFill>
                  <a:prstClr val="black"/>
                </a:solidFill>
              </a:rPr>
              <a:t> 양성</a:t>
            </a:r>
            <a:r>
              <a:rPr lang="en-US" altLang="ko-KR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서버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노트북 </a:t>
            </a:r>
            <a:r>
              <a:rPr lang="en-US" altLang="ko-KR" sz="1400" dirty="0">
                <a:solidFill>
                  <a:prstClr val="black"/>
                </a:solidFill>
              </a:rPr>
              <a:t>4</a:t>
            </a:r>
            <a:r>
              <a:rPr lang="ko-KR" altLang="en-US" sz="1400" dirty="0">
                <a:solidFill>
                  <a:prstClr val="black"/>
                </a:solidFill>
              </a:rPr>
              <a:t>대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IP</a:t>
            </a:r>
            <a:r>
              <a:rPr lang="ko-KR" altLang="en-US" sz="1400" dirty="0">
                <a:solidFill>
                  <a:prstClr val="black"/>
                </a:solidFill>
              </a:rPr>
              <a:t>할당 </a:t>
            </a:r>
            <a:r>
              <a:rPr lang="en-US" altLang="ko-KR" sz="1400" dirty="0">
                <a:solidFill>
                  <a:prstClr val="black"/>
                </a:solidFill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공유기 구성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prstClr val="black"/>
                </a:solidFill>
              </a:rPr>
              <a:t>OS : Linux </a:t>
            </a:r>
            <a:r>
              <a:rPr lang="en-US" altLang="ko-KR" sz="1400" dirty="0" err="1">
                <a:solidFill>
                  <a:prstClr val="black"/>
                </a:solidFill>
              </a:rPr>
              <a:t>Ubuntu</a:t>
            </a:r>
            <a:r>
              <a:rPr lang="en-US" altLang="ko-KR" sz="1400" dirty="0">
                <a:solidFill>
                  <a:prstClr val="black"/>
                </a:solidFill>
              </a:rPr>
              <a:t> 1x..xx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74604" y="46365"/>
            <a:ext cx="40975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3600" b="1" spc="50" dirty="0" err="1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en-US" altLang="ko-KR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3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환경구축</a:t>
            </a:r>
            <a:endParaRPr lang="en-US" altLang="ko-KR" sz="3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04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0667"/>
          <a:stretch>
            <a:fillRect/>
          </a:stretch>
        </p:blipFill>
        <p:spPr bwMode="auto">
          <a:xfrm>
            <a:off x="1187624" y="260648"/>
            <a:ext cx="7416824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0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1634" r="25150" b="10667"/>
          <a:stretch>
            <a:fillRect/>
          </a:stretch>
        </p:blipFill>
        <p:spPr bwMode="auto">
          <a:xfrm>
            <a:off x="1187624" y="404664"/>
            <a:ext cx="7488832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40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234" r="25543" b="12334"/>
          <a:stretch>
            <a:fillRect/>
          </a:stretch>
        </p:blipFill>
        <p:spPr bwMode="auto">
          <a:xfrm>
            <a:off x="1115616" y="188640"/>
            <a:ext cx="7416824" cy="645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41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8834" r="25543" b="35167"/>
          <a:stretch>
            <a:fillRect/>
          </a:stretch>
        </p:blipFill>
        <p:spPr bwMode="auto">
          <a:xfrm>
            <a:off x="1259632" y="548680"/>
            <a:ext cx="741682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72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9534" r="25543" b="14867"/>
          <a:stretch>
            <a:fillRect/>
          </a:stretch>
        </p:blipFill>
        <p:spPr bwMode="auto">
          <a:xfrm>
            <a:off x="1115616" y="332656"/>
            <a:ext cx="7416824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0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33941" t="9218" r="25526" b="2606"/>
          <a:stretch>
            <a:fillRect/>
          </a:stretch>
        </p:blipFill>
        <p:spPr bwMode="auto">
          <a:xfrm>
            <a:off x="1115616" y="260649"/>
            <a:ext cx="7428089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95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5134" r="31437" b="26067"/>
          <a:stretch>
            <a:fillRect/>
          </a:stretch>
        </p:blipFill>
        <p:spPr bwMode="auto">
          <a:xfrm>
            <a:off x="1043608" y="188640"/>
            <a:ext cx="633670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37129" t="38233" r="42439" b="51267"/>
          <a:stretch>
            <a:fillRect/>
          </a:stretch>
        </p:blipFill>
        <p:spPr bwMode="auto">
          <a:xfrm>
            <a:off x="5148064" y="4149080"/>
            <a:ext cx="374441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63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539552" y="116633"/>
            <a:ext cx="7772400" cy="1224136"/>
          </a:xfrm>
          <a:solidFill>
            <a:srgbClr val="92D050"/>
          </a:solidFill>
        </p:spPr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11560" y="1412776"/>
            <a:ext cx="8064896" cy="208823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개요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 용량 데이터를 분산 운용 프로그램을 작성하고 실행 </a:t>
            </a:r>
            <a:r>
              <a:rPr lang="ko-KR" altLang="en-US" dirty="0" err="1" smtClean="0"/>
              <a:t>시키기위한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7200800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05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1.</a:t>
            </a:r>
            <a:r>
              <a:rPr lang="ko-KR" altLang="en-US" b="1" dirty="0" err="1" smtClean="0"/>
              <a:t>접근성</a:t>
            </a:r>
            <a:r>
              <a:rPr lang="en-US" altLang="ko-KR" b="1" dirty="0" smtClean="0"/>
              <a:t>(Accessible):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PC</a:t>
            </a:r>
            <a:r>
              <a:rPr lang="ko-KR" altLang="en-US" dirty="0" smtClean="0"/>
              <a:t>포함하여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컴퓨팅서비스에서 실행됨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2.</a:t>
            </a:r>
            <a:r>
              <a:rPr lang="ko-KR" altLang="en-US" b="1" dirty="0" smtClean="0"/>
              <a:t>견고성</a:t>
            </a:r>
            <a:r>
              <a:rPr lang="en-US" altLang="ko-KR" b="1" dirty="0" smtClean="0"/>
              <a:t>(Robust):</a:t>
            </a:r>
            <a:r>
              <a:rPr lang="ko-KR" altLang="en-US" dirty="0" err="1" smtClean="0"/>
              <a:t>빈번한고장을</a:t>
            </a:r>
            <a:r>
              <a:rPr lang="ko-KR" altLang="en-US" dirty="0" smtClean="0"/>
              <a:t> 가정하고 설계되어 적절하게 대응할 수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87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3.</a:t>
            </a:r>
            <a:r>
              <a:rPr lang="ko-KR" altLang="en-US" b="1" dirty="0" smtClean="0"/>
              <a:t>확장가능성</a:t>
            </a:r>
            <a:r>
              <a:rPr lang="en-US" altLang="ko-KR" b="1" dirty="0" smtClean="0"/>
              <a:t>(Sociable):</a:t>
            </a:r>
            <a:r>
              <a:rPr lang="ko-KR" altLang="en-US" dirty="0" smtClean="0"/>
              <a:t>대용량 데이터를 처리하는데 있어서 클러스터에 선형적으로 추가할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4.</a:t>
            </a:r>
            <a:r>
              <a:rPr lang="ko-KR" altLang="en-US" b="1" dirty="0" err="1" smtClean="0"/>
              <a:t>간단성</a:t>
            </a:r>
            <a:r>
              <a:rPr lang="en-US" altLang="ko-KR" b="1" dirty="0" smtClean="0"/>
              <a:t>(Simple):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사용하면 효과적인 병렬코드를 빠르게 작성할 수 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5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16632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VMWARE </a:t>
            </a:r>
            <a:r>
              <a:rPr lang="ko-KR" altLang="en-US" dirty="0" smtClean="0"/>
              <a:t>구성에서 설치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467544" y="1412776"/>
            <a:ext cx="8208912" cy="4896544"/>
          </a:xfrm>
        </p:spPr>
        <p:txBody>
          <a:bodyPr/>
          <a:lstStyle/>
          <a:p>
            <a:r>
              <a:rPr lang="en-US" altLang="ko-KR" dirty="0" smtClean="0"/>
              <a:t>Attention:</a:t>
            </a:r>
          </a:p>
          <a:p>
            <a:r>
              <a:rPr lang="en-US" altLang="ko-KR" b="1" dirty="0" smtClean="0"/>
              <a:t>1.</a:t>
            </a:r>
            <a:r>
              <a:rPr lang="ko-KR" altLang="en-US" b="1" dirty="0" smtClean="0"/>
              <a:t>각</a:t>
            </a:r>
            <a:r>
              <a:rPr lang="en-US" altLang="ko-KR" b="1" dirty="0" smtClean="0"/>
              <a:t>hostname</a:t>
            </a:r>
            <a:r>
              <a:rPr lang="ko-KR" altLang="en-US" b="1" dirty="0" smtClean="0"/>
              <a:t>사전 선정할 것</a:t>
            </a:r>
            <a:r>
              <a:rPr lang="en-US" altLang="ko-KR" b="1" dirty="0" smtClean="0"/>
              <a:t>.</a:t>
            </a:r>
          </a:p>
          <a:p>
            <a:r>
              <a:rPr lang="en-US" altLang="ko-KR" dirty="0" smtClean="0"/>
              <a:t>(‘vi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sysconfig</a:t>
            </a:r>
            <a:r>
              <a:rPr lang="en-US" altLang="ko-KR" dirty="0" smtClean="0"/>
              <a:t>/network’)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Ex.HOSTNAME:namenode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snamenode</a:t>
            </a:r>
            <a:r>
              <a:rPr lang="en-US" altLang="ko-KR" dirty="0" smtClean="0"/>
              <a:t>/datanode1/datanode2]</a:t>
            </a:r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설치 후 </a:t>
            </a:r>
            <a:r>
              <a:rPr lang="ko-KR" altLang="en-US" b="1" dirty="0" err="1" smtClean="0"/>
              <a:t>필요시에</a:t>
            </a:r>
            <a:r>
              <a:rPr lang="en-US" altLang="ko-KR" b="1" dirty="0"/>
              <a:t> </a:t>
            </a:r>
            <a:r>
              <a:rPr lang="ko-KR" altLang="en-US" b="1" dirty="0" err="1" smtClean="0"/>
              <a:t>방화벽해제할</a:t>
            </a:r>
            <a:r>
              <a:rPr lang="ko-KR" altLang="en-US" b="1" dirty="0" smtClean="0"/>
              <a:t> 것</a:t>
            </a:r>
            <a:r>
              <a:rPr lang="en-US" altLang="ko-KR" b="1" dirty="0" smtClean="0"/>
              <a:t>.</a:t>
            </a:r>
          </a:p>
          <a:p>
            <a:r>
              <a:rPr lang="ko-KR" altLang="en-US" dirty="0" smtClean="0"/>
              <a:t>각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OS(centos/</a:t>
            </a:r>
            <a:r>
              <a:rPr lang="en-US" altLang="ko-KR" dirty="0" err="1" smtClean="0"/>
              <a:t>ununto</a:t>
            </a:r>
            <a:r>
              <a:rPr lang="en-US" altLang="ko-KR" dirty="0" smtClean="0"/>
              <a:t>/..)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System</a:t>
            </a:r>
            <a:r>
              <a:rPr lang="ko-KR" altLang="en-US" dirty="0" smtClean="0"/>
              <a:t>의 방화벽</a:t>
            </a:r>
            <a:r>
              <a:rPr lang="en-US" altLang="ko-KR" dirty="0" smtClean="0"/>
              <a:t>(Firewall</a:t>
            </a:r>
            <a:r>
              <a:rPr lang="ko-KR" altLang="en-US" dirty="0" smtClean="0"/>
              <a:t>해제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1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용량증대에 따라 큰 용량의 서버를 구축하는 것이 적합하지 않고 오히려 값싼 범용 데이터를 하나로 묶어 하나의 기능을 수행할 수 있는 분산환경을 구축하는 것이 </a:t>
            </a:r>
            <a:r>
              <a:rPr lang="en-US" altLang="ko-KR" dirty="0" smtClean="0"/>
              <a:t>B/B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5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기존문제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ko-KR" altLang="en-US" dirty="0" smtClean="0"/>
              <a:t>초당</a:t>
            </a:r>
            <a:r>
              <a:rPr lang="en-US" altLang="ko-KR" dirty="0" smtClean="0"/>
              <a:t>100MB</a:t>
            </a:r>
            <a:r>
              <a:rPr lang="ko-KR" altLang="en-US" dirty="0" smtClean="0"/>
              <a:t>처리하는 컴퓨터가 </a:t>
            </a:r>
            <a:r>
              <a:rPr lang="en-US" altLang="ko-KR" dirty="0" smtClean="0"/>
              <a:t>4TB </a:t>
            </a:r>
            <a:r>
              <a:rPr lang="ko-KR" altLang="en-US" dirty="0" smtClean="0"/>
              <a:t>데이터를 처리하려면 약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 정도 소요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4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작은 블록단위로 나누고</a:t>
            </a:r>
            <a:r>
              <a:rPr lang="en-US" altLang="ko-KR" dirty="0" smtClean="0">
                <a:sym typeface="Wingdings" panose="05000000000000000000" pitchFamily="2" charset="2"/>
              </a:rPr>
              <a:t>(64MB)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 smtClean="0">
                <a:sym typeface="Wingdings" panose="05000000000000000000" pitchFamily="2" charset="2"/>
              </a:rPr>
              <a:t>분산파일시스템</a:t>
            </a:r>
            <a:r>
              <a:rPr lang="en-US" altLang="ko-KR" dirty="0" smtClean="0">
                <a:sym typeface="Wingdings" panose="05000000000000000000" pitchFamily="2" charset="2"/>
              </a:rPr>
              <a:t>(HDFS)</a:t>
            </a:r>
            <a:r>
              <a:rPr lang="ko-KR" altLang="en-US" dirty="0" smtClean="0">
                <a:sym typeface="Wingdings" panose="05000000000000000000" pitchFamily="2" charset="2"/>
              </a:rPr>
              <a:t>을 통하여 여러 대 컴퓨터에 할당하여 전체작업을 병렬 처리 진행하면 훨씬 빠른 속도로 처리 가능함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가격 또한 훨씬 저렴함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84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분산시스템과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하둡에서</a:t>
            </a:r>
            <a:r>
              <a:rPr lang="ko-KR" altLang="en-US" dirty="0" smtClean="0">
                <a:sym typeface="Wingdings" panose="05000000000000000000" pitchFamily="2" charset="2"/>
              </a:rPr>
              <a:t> 데이터는 이미 클러스터 내에 분산되어 배치되어 있고 데이터의 연산은 실제 데이터가 위치한 컴퓨터에서 바로 이루어짐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0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관계 형 데이터와 비정형 데이터 처리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지나간 과거 데이터와 현실의 상업용의 데이터처리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0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상업용관계형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처리용량 구축에 따른 막대한 비용</a:t>
            </a:r>
            <a:r>
              <a:rPr lang="en-US" altLang="ko-KR" dirty="0" smtClean="0"/>
              <a:t>.(</a:t>
            </a:r>
            <a:r>
              <a:rPr lang="ko-KR" altLang="en-US" dirty="0" smtClean="0"/>
              <a:t>한계도달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하둡클러스터는</a:t>
            </a:r>
            <a:r>
              <a:rPr lang="ko-KR" altLang="en-US" dirty="0" smtClean="0"/>
              <a:t> 범용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추가가능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보통 </a:t>
            </a:r>
            <a:r>
              <a:rPr lang="ko-KR" altLang="en-US" dirty="0" err="1" smtClean="0"/>
              <a:t>열개에서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수백개의</a:t>
            </a:r>
            <a:r>
              <a:rPr lang="ko-KR" altLang="en-US" dirty="0" smtClean="0"/>
              <a:t> 기기로 이루어짐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</a:t>
            </a:r>
            <a:r>
              <a:rPr lang="ko-KR" altLang="en-US" dirty="0" smtClean="0"/>
              <a:t>단일서버로 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구성하지 않음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3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테이블이 아닌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스키마에 의해 정의된 테이블 안에 데이터저장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412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여러데이터</a:t>
            </a:r>
            <a:r>
              <a:rPr lang="ko-KR" altLang="en-US" dirty="0" smtClean="0"/>
              <a:t> 타입은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구조를 갖기가 어려움</a:t>
            </a:r>
            <a:r>
              <a:rPr lang="en-US" altLang="ko-KR" dirty="0" smtClean="0"/>
              <a:t>(ex.</a:t>
            </a:r>
            <a:r>
              <a:rPr lang="ko-KR" altLang="en-US" dirty="0" smtClean="0"/>
              <a:t>텍스트문서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/xml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비정형의 모든 형태의 데이터를 키와 값의 쌍으로 구성한 뒤 처리함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선언적 언어</a:t>
            </a:r>
            <a:r>
              <a:rPr lang="en-US" altLang="ko-KR" dirty="0" smtClean="0"/>
              <a:t>(SQL)</a:t>
            </a:r>
            <a:r>
              <a:rPr lang="ko-KR" altLang="en-US" dirty="0" smtClean="0"/>
              <a:t>가 아닌 기능적 프로그래밍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smtClean="0"/>
              <a:t>순차적인 명령을 실행하는 프로그래밍언어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쿼리문을</a:t>
            </a:r>
            <a:r>
              <a:rPr lang="ko-KR" altLang="en-US" dirty="0" smtClean="0"/>
              <a:t> 작성하여 진행 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:MR</a:t>
            </a:r>
            <a:r>
              <a:rPr lang="ko-KR" altLang="en-US" dirty="0" smtClean="0"/>
              <a:t>에서는 스스로 어떻게 결과를 추출할지 판단하는 스크립트와 코드를 사용함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3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온라인 처리가 아닌 오프라인 배치처리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:</a:t>
            </a:r>
            <a:r>
              <a:rPr lang="ko-KR" altLang="en-US" dirty="0" err="1" smtClean="0"/>
              <a:t>하둡은</a:t>
            </a:r>
            <a:r>
              <a:rPr lang="ko-KR" altLang="en-US" dirty="0" smtClean="0"/>
              <a:t> 대용량 데이터 처리와 분석을 오프라인에서 수행하도록 디자인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err="1" smtClean="0"/>
              <a:t>하둡에서의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데이터이</a:t>
            </a:r>
            <a:r>
              <a:rPr lang="ko-KR" altLang="en-US" dirty="0" smtClean="0"/>
              <a:t> 읽고 쓰는 작업은 온라인 처리 작업처럼 무작위로 가능함</a:t>
            </a:r>
            <a:r>
              <a:rPr lang="en-US" altLang="ko-KR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8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각 데몬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갑자기 막힘으로 </a:t>
            </a:r>
            <a:r>
              <a:rPr lang="en-US" altLang="ko-KR" dirty="0" smtClean="0"/>
              <a:t>JPS</a:t>
            </a:r>
            <a:r>
              <a:rPr lang="ko-KR" altLang="en-US" dirty="0" smtClean="0"/>
              <a:t>구성이 되지 </a:t>
            </a:r>
            <a:r>
              <a:rPr lang="ko-KR" altLang="en-US" dirty="0" err="1" smtClean="0"/>
              <a:t>않을때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/home/</a:t>
            </a:r>
            <a:r>
              <a:rPr lang="en-US" altLang="ko-KR" dirty="0" err="1" smtClean="0">
                <a:sym typeface="Wingdings" pitchFamily="2" charset="2"/>
              </a:rPr>
              <a:t>hadoop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en-US" altLang="ko-KR" dirty="0" err="1" smtClean="0">
                <a:sym typeface="Wingdings" pitchFamily="2" charset="2"/>
              </a:rPr>
              <a:t>hdfs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smtClean="0">
                <a:sym typeface="Wingdings" pitchFamily="2" charset="2"/>
              </a:rPr>
              <a:t>내의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각 폴더구성을 </a:t>
            </a:r>
            <a:r>
              <a:rPr lang="ko-KR" altLang="en-US" dirty="0" err="1" smtClean="0">
                <a:sym typeface="Wingdings" pitchFamily="2" charset="2"/>
              </a:rPr>
              <a:t>다시살핌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폴더구성</a:t>
            </a:r>
            <a:r>
              <a:rPr lang="en-US" altLang="ko-KR" dirty="0" smtClean="0">
                <a:sym typeface="Wingdings" pitchFamily="2" charset="2"/>
              </a:rPr>
              <a:t>_name/data/</a:t>
            </a:r>
            <a:r>
              <a:rPr lang="en-US" altLang="ko-KR" dirty="0" err="1" smtClean="0">
                <a:sym typeface="Wingdings" pitchFamily="2" charset="2"/>
              </a:rPr>
              <a:t>mapred</a:t>
            </a:r>
            <a:r>
              <a:rPr lang="en-US" altLang="ko-KR" dirty="0" smtClean="0">
                <a:sym typeface="Wingdings" pitchFamily="2" charset="2"/>
              </a:rPr>
              <a:t>/data/temp)</a:t>
            </a:r>
            <a:r>
              <a:rPr lang="ko-KR" altLang="en-US" dirty="0" smtClean="0">
                <a:sym typeface="Wingdings" pitchFamily="2" charset="2"/>
              </a:rPr>
              <a:t>의 폴더내용을 삭제하라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6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 DB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:</a:t>
            </a:r>
            <a:r>
              <a:rPr lang="ko-KR" altLang="en-US" dirty="0" smtClean="0">
                <a:sym typeface="Wingdings" panose="05000000000000000000" pitchFamily="2" charset="2"/>
              </a:rPr>
              <a:t>한번 기록한 뒤 수정 없이 데이터를 읽는 유형이라면 </a:t>
            </a:r>
            <a:r>
              <a:rPr lang="ko-KR" altLang="en-US" dirty="0" err="1" smtClean="0">
                <a:sym typeface="Wingdings" panose="05000000000000000000" pitchFamily="2" charset="2"/>
              </a:rPr>
              <a:t>하둡이</a:t>
            </a:r>
            <a:r>
              <a:rPr lang="ko-KR" altLang="en-US" dirty="0" smtClean="0">
                <a:sym typeface="Wingdings" panose="05000000000000000000" pitchFamily="2" charset="2"/>
              </a:rPr>
              <a:t> 제일 적합</a:t>
            </a:r>
            <a:r>
              <a:rPr lang="en-US" altLang="ko-KR" dirty="0" smtClean="0">
                <a:sym typeface="Wingdings" panose="05000000000000000000" pitchFamily="2" charset="2"/>
              </a:rPr>
              <a:t>.(SQL</a:t>
            </a:r>
            <a:r>
              <a:rPr lang="ko-KR" altLang="en-US" dirty="0" smtClean="0">
                <a:sym typeface="Wingdings" panose="05000000000000000000" pitchFamily="2" charset="2"/>
              </a:rPr>
              <a:t>의 데이터 저장소와 유사함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데이터 처리 모듈</a:t>
            </a:r>
            <a:endParaRPr lang="en-US" altLang="ko-KR" dirty="0" smtClean="0"/>
          </a:p>
          <a:p>
            <a:r>
              <a:rPr lang="ko-KR" altLang="en-US" dirty="0" smtClean="0"/>
              <a:t>여러 대의 컴퓨터들에 의해서 데이터를 처리하는 경우 확장이 쉬움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2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MapReduce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처리 기본단위는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프로그램의 확장분산으로 처리 가능함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단순환경설정만 바꾸면 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(Ex.100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/1,000</a:t>
            </a:r>
            <a:r>
              <a:rPr lang="ko-KR" altLang="en-US" dirty="0" smtClean="0"/>
              <a:t>대</a:t>
            </a:r>
            <a:r>
              <a:rPr lang="en-US" altLang="ko-KR" dirty="0" smtClean="0"/>
              <a:t>…10,000</a:t>
            </a:r>
            <a:r>
              <a:rPr lang="ko-KR" altLang="en-US" dirty="0" smtClean="0"/>
              <a:t>대등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33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•Feb 2003 First MapReduce library by Google </a:t>
            </a:r>
          </a:p>
          <a:p>
            <a:r>
              <a:rPr lang="en-US" altLang="ko-KR" dirty="0"/>
              <a:t>•Dec 2004 Google GFS file system paper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Feb 2006 Hadoop becomes Apache Lucene project </a:t>
            </a:r>
            <a:endParaRPr lang="en-US" altLang="ko-KR" dirty="0"/>
          </a:p>
          <a:p>
            <a:r>
              <a:rPr lang="en-US" altLang="ko-KR" dirty="0"/>
              <a:t>•Apr 2007 Yahoo! runs Hadoop on 1000-node cluster </a:t>
            </a:r>
          </a:p>
          <a:p>
            <a:r>
              <a:rPr lang="en-US" altLang="ko-KR" dirty="0"/>
              <a:t>•Feb 2008 Yahoo! generate production search index with Hadoop </a:t>
            </a:r>
          </a:p>
          <a:p>
            <a:r>
              <a:rPr lang="en-US" altLang="ko-KR" dirty="0"/>
              <a:t>•July 2008 Hadoop Wins Terabyte Sort Benchmark </a:t>
            </a:r>
          </a:p>
          <a:p>
            <a:r>
              <a:rPr lang="en-US" altLang="ko-KR" dirty="0"/>
              <a:t>•sorted 1 terabyte of data in 209 seconds </a:t>
            </a:r>
          </a:p>
          <a:p>
            <a:r>
              <a:rPr lang="en-US" altLang="ko-KR" dirty="0"/>
              <a:t>•July 2009 Hadoop is getting bigger </a:t>
            </a:r>
          </a:p>
          <a:p>
            <a:r>
              <a:rPr lang="en-US" altLang="ko-KR" dirty="0"/>
              <a:t>•Hadoop Common, MapReduce, Hadoop Distributed File System(HDFS) </a:t>
            </a:r>
          </a:p>
          <a:p>
            <a:r>
              <a:rPr lang="en-US" altLang="ko-KR" dirty="0"/>
              <a:t>•</a:t>
            </a:r>
            <a:r>
              <a:rPr lang="en-US" altLang="ko-KR" b="1" dirty="0"/>
              <a:t>Dec 2011 Release 1.0.0 </a:t>
            </a:r>
            <a:endParaRPr lang="en-US" altLang="ko-KR" dirty="0"/>
          </a:p>
          <a:p>
            <a:r>
              <a:rPr lang="en-US" altLang="ko-KR" dirty="0"/>
              <a:t>•May 2012 Release 2.0.0 alpha 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92696"/>
            <a:ext cx="140661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Echo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38226"/>
            <a:ext cx="7766377" cy="5043102"/>
          </a:xfrm>
        </p:spPr>
      </p:pic>
    </p:spTree>
    <p:extLst>
      <p:ext uri="{BB962C8B-B14F-4D97-AF65-F5344CB8AC3E}">
        <p14:creationId xmlns:p14="http://schemas.microsoft.com/office/powerpoint/2010/main" val="26876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Size(Ref.)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356408" cy="439248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08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en-US" altLang="ko-KR" dirty="0" smtClean="0"/>
              <a:t>Hadoop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데몬 구성 상태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실행대기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존재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DataNode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-Secondary </a:t>
            </a:r>
            <a:r>
              <a:rPr lang="en-US" altLang="ko-KR" dirty="0" err="1" smtClean="0"/>
              <a:t>NameNode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JobTracker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1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필수적인 </a:t>
            </a:r>
            <a:r>
              <a:rPr lang="ko-KR" altLang="en-US" dirty="0" err="1" smtClean="0"/>
              <a:t>하둡데몬</a:t>
            </a:r>
            <a:endParaRPr lang="en-US" altLang="ko-KR" dirty="0" smtClean="0"/>
          </a:p>
          <a:p>
            <a:r>
              <a:rPr lang="ko-KR" altLang="en-US" dirty="0" smtClean="0"/>
              <a:t>분산저장시스템인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마스터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Slave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DataNode</a:t>
            </a:r>
            <a:r>
              <a:rPr lang="ko-KR" altLang="en-US" dirty="0" err="1" smtClean="0"/>
              <a:t>데몬에게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작업지시</a:t>
            </a:r>
            <a:endParaRPr lang="en-US" altLang="ko-KR" dirty="0" smtClean="0"/>
          </a:p>
          <a:p>
            <a:r>
              <a:rPr lang="ko-KR" altLang="en-US" dirty="0" smtClean="0"/>
              <a:t>해당블록단위의 저장이력</a:t>
            </a:r>
            <a:endParaRPr lang="en-US" altLang="ko-KR" dirty="0" smtClean="0"/>
          </a:p>
          <a:p>
            <a:r>
              <a:rPr lang="ko-KR" altLang="en-US" dirty="0" smtClean="0"/>
              <a:t>데이터를 저장하지도 않고 </a:t>
            </a:r>
            <a:r>
              <a:rPr lang="en-US" altLang="ko-KR" dirty="0" smtClean="0"/>
              <a:t>M/R</a:t>
            </a:r>
            <a:r>
              <a:rPr lang="ko-KR" altLang="en-US" dirty="0" smtClean="0"/>
              <a:t>연산하지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단점으로는 단일실패지점을 가지고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9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DataNode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HDFS</a:t>
            </a:r>
            <a:r>
              <a:rPr lang="ko-KR" altLang="en-US" dirty="0" smtClean="0"/>
              <a:t>블록처리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읽고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Client</a:t>
            </a:r>
            <a:r>
              <a:rPr lang="ko-KR" altLang="en-US" dirty="0" smtClean="0"/>
              <a:t>와 직접적인 처리흐름 수행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와 연계 가능</a:t>
            </a:r>
            <a:r>
              <a:rPr lang="en-US" altLang="ko-KR" dirty="0" smtClean="0"/>
              <a:t>.(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초기에 각 </a:t>
            </a:r>
            <a:r>
              <a:rPr lang="ko-KR" altLang="en-US" dirty="0" err="1" smtClean="0"/>
              <a:t>데이터노드들은</a:t>
            </a:r>
            <a:r>
              <a:rPr lang="ko-KR" altLang="en-US" dirty="0" smtClean="0"/>
              <a:t> 현재 가지고 있는 블록정보를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에게 통보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 b="8671"/>
          <a:stretch/>
        </p:blipFill>
        <p:spPr>
          <a:xfrm>
            <a:off x="459771" y="4159045"/>
            <a:ext cx="7740352" cy="24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SecondaryNode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SNN</a:t>
            </a:r>
            <a:r>
              <a:rPr lang="ko-KR" altLang="en-US" dirty="0" smtClean="0"/>
              <a:t>은 클러스터로 구성된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상태를 </a:t>
            </a:r>
            <a:r>
              <a:rPr lang="ko-KR" altLang="en-US" dirty="0" err="1" smtClean="0"/>
              <a:t>모니터링하는</a:t>
            </a:r>
            <a:r>
              <a:rPr lang="ko-KR" altLang="en-US" dirty="0" smtClean="0"/>
              <a:t> 보조성격 데몬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주기적인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메타데이터의 스냅샷확보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err="1" smtClean="0"/>
              <a:t>장애시</a:t>
            </a:r>
            <a:r>
              <a:rPr lang="ko-KR" altLang="en-US" dirty="0" smtClean="0"/>
              <a:t> 대체구성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3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운영시에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</a:t>
            </a:r>
            <a:r>
              <a:rPr lang="en-US" altLang="ko-KR" dirty="0"/>
              <a:t> </a:t>
            </a:r>
            <a:r>
              <a:rPr lang="ko-KR" altLang="en-US" dirty="0" smtClean="0"/>
              <a:t>가 변경되어지는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ifconfig</a:t>
            </a:r>
            <a:r>
              <a:rPr lang="en-US" altLang="ko-KR" dirty="0" smtClean="0"/>
              <a:t> eth0 192.168.xxx.xxx up</a:t>
            </a:r>
            <a:r>
              <a:rPr lang="ko-KR" altLang="en-US" dirty="0" smtClean="0"/>
              <a:t>으로 변경하여 설정하고 </a:t>
            </a:r>
            <a:r>
              <a:rPr lang="en-US" altLang="ko-KR" dirty="0" err="1" smtClean="0"/>
              <a:t>vmaware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edit</a:t>
            </a:r>
            <a:r>
              <a:rPr lang="ko-KR" altLang="en-US" dirty="0" smtClean="0"/>
              <a:t>의 구성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체크하고 잘못된 것은 수정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6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Job 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클러스터 </a:t>
            </a:r>
            <a:r>
              <a:rPr lang="ko-KR" altLang="en-US" dirty="0" err="1" smtClean="0"/>
              <a:t>노드들의</a:t>
            </a:r>
            <a:r>
              <a:rPr lang="ko-KR" altLang="en-US" dirty="0" smtClean="0"/>
              <a:t> 사용자 </a:t>
            </a:r>
            <a:r>
              <a:rPr lang="en-US" altLang="ko-KR" dirty="0" smtClean="0"/>
              <a:t>Application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마스터노드에서</a:t>
            </a:r>
            <a:r>
              <a:rPr lang="ko-KR" altLang="en-US" dirty="0" smtClean="0"/>
              <a:t> 실행됨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M/R</a:t>
            </a:r>
            <a:r>
              <a:rPr lang="ko-KR" altLang="en-US" dirty="0" smtClean="0"/>
              <a:t>의 전체적인 실행감독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실행되는 모든 태스크를 관리</a:t>
            </a:r>
            <a:endParaRPr lang="en-US" altLang="ko-KR" dirty="0" smtClean="0"/>
          </a:p>
          <a:p>
            <a:r>
              <a:rPr lang="ko-KR" altLang="en-US" dirty="0" smtClean="0"/>
              <a:t>오류 시 재실행</a:t>
            </a:r>
            <a:endParaRPr lang="en-US" altLang="ko-KR" dirty="0" smtClean="0"/>
          </a:p>
          <a:p>
            <a:r>
              <a:rPr lang="ko-KR" altLang="en-US" dirty="0" smtClean="0"/>
              <a:t>실패 시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새로 할당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24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TaskTracker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Slave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할당된 작업 실행</a:t>
            </a:r>
            <a:endParaRPr lang="en-US" altLang="ko-KR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계속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적인 통신</a:t>
            </a:r>
            <a:endParaRPr lang="en-US" altLang="ko-KR" dirty="0" smtClean="0"/>
          </a:p>
          <a:p>
            <a:r>
              <a:rPr lang="ko-KR" altLang="en-US" dirty="0" smtClean="0"/>
              <a:t>통신 </a:t>
            </a:r>
            <a:r>
              <a:rPr lang="ko-KR" altLang="en-US" dirty="0" err="1" smtClean="0"/>
              <a:t>두절시에</a:t>
            </a:r>
            <a:r>
              <a:rPr lang="ko-KR" altLang="en-US" dirty="0" smtClean="0"/>
              <a:t> 해당작업을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할당됨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JobTracker</a:t>
            </a:r>
            <a:r>
              <a:rPr lang="ko-KR" altLang="en-US" dirty="0" err="1" smtClean="0"/>
              <a:t>역활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3332" r="3388" b="10753"/>
          <a:stretch/>
        </p:blipFill>
        <p:spPr>
          <a:xfrm>
            <a:off x="280218" y="3717032"/>
            <a:ext cx="85540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전형적인 </a:t>
            </a:r>
            <a:r>
              <a:rPr lang="ko-KR" altLang="en-US" dirty="0" err="1" smtClean="0"/>
              <a:t>하둡클러스터의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00200"/>
            <a:ext cx="7992887" cy="4525963"/>
          </a:xfrm>
        </p:spPr>
      </p:pic>
    </p:spTree>
    <p:extLst>
      <p:ext uri="{BB962C8B-B14F-4D97-AF65-F5344CB8AC3E}">
        <p14:creationId xmlns:p14="http://schemas.microsoft.com/office/powerpoint/2010/main" val="26366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하둡클러스터를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마스터노드는</a:t>
            </a:r>
            <a:r>
              <a:rPr lang="ko-KR" altLang="en-US" dirty="0" smtClean="0"/>
              <a:t> 하부의 다른 모든 </a:t>
            </a:r>
            <a:r>
              <a:rPr lang="ko-KR" altLang="en-US" dirty="0" err="1" smtClean="0"/>
              <a:t>노드들에게접근가능하여야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SSH</a:t>
            </a:r>
            <a:r>
              <a:rPr lang="ko-KR" altLang="en-US" dirty="0" smtClean="0"/>
              <a:t>규격사용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표준공개키암호키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한쌍의</a:t>
            </a:r>
            <a:r>
              <a:rPr lang="ko-KR" altLang="en-US" dirty="0" smtClean="0"/>
              <a:t> 키로 설정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0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r>
              <a:rPr lang="ko-KR" altLang="en-US" dirty="0" err="1"/>
              <a:t>하둡클러스터를</a:t>
            </a:r>
            <a:r>
              <a:rPr lang="ko-KR" altLang="en-US" dirty="0"/>
              <a:t> 위한 </a:t>
            </a:r>
            <a:r>
              <a:rPr lang="en-US" altLang="ko-KR" dirty="0"/>
              <a:t>SSH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&gt;</a:t>
            </a:r>
            <a:r>
              <a:rPr lang="en-US" altLang="ko-KR" dirty="0" err="1" smtClean="0"/>
              <a:t>ssh-keygen</a:t>
            </a:r>
            <a:r>
              <a:rPr lang="en-US" altLang="ko-KR" dirty="0" smtClean="0"/>
              <a:t> –t </a:t>
            </a:r>
            <a:r>
              <a:rPr lang="en-US" altLang="ko-KR" dirty="0" err="1" smtClean="0"/>
              <a:t>rsa</a:t>
            </a:r>
            <a:r>
              <a:rPr lang="ko-KR" altLang="en-US" dirty="0"/>
              <a:t> </a:t>
            </a:r>
            <a:r>
              <a:rPr lang="ko-KR" altLang="en-US" dirty="0" smtClean="0"/>
              <a:t>명령어를 사용하여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한쌍의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RSA </a:t>
            </a:r>
            <a:r>
              <a:rPr lang="ko-KR" altLang="en-US" dirty="0" smtClean="0"/>
              <a:t>키를 생성한다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공개키는 모든 </a:t>
            </a:r>
            <a:r>
              <a:rPr lang="ko-KR" altLang="en-US" dirty="0" err="1"/>
              <a:t>노드들에게</a:t>
            </a:r>
            <a:r>
              <a:rPr lang="ko-KR" altLang="en-US" dirty="0"/>
              <a:t> 공유되어 저장되어야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4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환경설정 필요</a:t>
            </a:r>
            <a:endParaRPr lang="en-US" altLang="ko-KR" dirty="0" smtClean="0"/>
          </a:p>
          <a:p>
            <a:r>
              <a:rPr lang="ko-KR" altLang="en-US" dirty="0" smtClean="0"/>
              <a:t>주요설정은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설정파일에 들어있음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실행모드로서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	</a:t>
            </a:r>
            <a:r>
              <a:rPr lang="en-US" altLang="ko-KR" dirty="0" smtClean="0"/>
              <a:t>-Standalone(</a:t>
            </a:r>
            <a:r>
              <a:rPr lang="ko-KR" altLang="en-US" dirty="0" smtClean="0"/>
              <a:t>독립실행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-Pseudo-distributed(</a:t>
            </a:r>
            <a:r>
              <a:rPr lang="ko-KR" altLang="en-US" dirty="0" smtClean="0"/>
              <a:t>가상분산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-Fully distributed(</a:t>
            </a:r>
            <a:r>
              <a:rPr lang="ko-KR" altLang="en-US" dirty="0" smtClean="0"/>
              <a:t>완전분산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모</a:t>
            </a:r>
            <a:r>
              <a:rPr lang="ko-KR" altLang="en-US" dirty="0"/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40491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Hadoop-env.sh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하둡의</a:t>
            </a:r>
            <a:r>
              <a:rPr lang="ko-KR" altLang="en-US" dirty="0" smtClean="0"/>
              <a:t> 여러 환경변수를 가지고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주로 </a:t>
            </a:r>
            <a:r>
              <a:rPr lang="ko-KR" altLang="en-US" dirty="0" err="1" smtClean="0"/>
              <a:t>자바홈</a:t>
            </a:r>
            <a:r>
              <a:rPr lang="en-US" altLang="ko-KR" dirty="0" smtClean="0"/>
              <a:t>(JAVA_HOME)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디랙토리만</a:t>
            </a:r>
            <a:r>
              <a:rPr lang="ko-KR" altLang="en-US" dirty="0" smtClean="0"/>
              <a:t> 수정하면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5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Core-site.xml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의 호스트 명과 포트 설정내용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33464"/>
            <a:ext cx="8182804" cy="37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Mapred-site.xml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JobTracker</a:t>
            </a:r>
            <a:r>
              <a:rPr lang="ko-KR" altLang="en-US" dirty="0"/>
              <a:t>의 호스트 명과 포트 설정내용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8388424" cy="4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Hdfs-site.xml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Hdfs</a:t>
            </a:r>
            <a:r>
              <a:rPr lang="ko-KR" altLang="en-US" dirty="0" smtClean="0"/>
              <a:t>에 복사할 기본항목을 결정한다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79"/>
            <a:ext cx="8628831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로컬의 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와 공유구성법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&gt;</a:t>
            </a:r>
            <a:r>
              <a:rPr lang="en-US" altLang="ko-KR" dirty="0" err="1" smtClean="0"/>
              <a:t>vmware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옵션세팅에서</a:t>
            </a:r>
            <a:r>
              <a:rPr lang="ko-KR" altLang="en-US" dirty="0" smtClean="0"/>
              <a:t> 공유구성 형태에서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하여 구성함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사전에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안에</a:t>
            </a:r>
            <a:r>
              <a:rPr lang="en-US" altLang="ko-KR" dirty="0"/>
              <a:t> </a:t>
            </a:r>
            <a:r>
              <a:rPr lang="ko-KR" altLang="en-US" dirty="0" smtClean="0"/>
              <a:t>공유폴더를 지정하여야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8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웹기반의</a:t>
            </a:r>
            <a:r>
              <a:rPr lang="ko-KR" altLang="en-US" dirty="0" smtClean="0"/>
              <a:t> 클러스터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클로스터</a:t>
            </a:r>
            <a:r>
              <a:rPr lang="ko-KR" altLang="en-US" dirty="0" smtClean="0"/>
              <a:t> 상태 모니터링 제공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클로스테에</a:t>
            </a:r>
            <a:r>
              <a:rPr lang="ko-KR" altLang="en-US" dirty="0" smtClean="0"/>
              <a:t> 속한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상태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데몬의</a:t>
            </a:r>
            <a:r>
              <a:rPr lang="ko-KR" altLang="en-US" dirty="0" smtClean="0"/>
              <a:t> 로그파일 제공</a:t>
            </a:r>
            <a:endParaRPr lang="en-US" altLang="ko-KR" dirty="0" smtClean="0"/>
          </a:p>
          <a:p>
            <a:r>
              <a:rPr lang="ko-KR" altLang="en-US" dirty="0" smtClean="0"/>
              <a:t>사용자 중심의 정보 제공</a:t>
            </a:r>
            <a:endParaRPr lang="en-US" altLang="ko-KR" dirty="0" smtClean="0"/>
          </a:p>
          <a:p>
            <a:r>
              <a:rPr lang="en-US" altLang="ko-KR" dirty="0" smtClean="0"/>
              <a:t>NameNode:50070</a:t>
            </a:r>
            <a:r>
              <a:rPr lang="ko-KR" altLang="en-US" dirty="0" smtClean="0"/>
              <a:t>포트</a:t>
            </a:r>
            <a:endParaRPr lang="en-US" altLang="ko-KR" dirty="0" smtClean="0"/>
          </a:p>
          <a:p>
            <a:r>
              <a:rPr lang="en-US" altLang="ko-KR" dirty="0" smtClean="0"/>
              <a:t>JobTracker:50030</a:t>
            </a:r>
            <a:r>
              <a:rPr lang="ko-KR" altLang="en-US" dirty="0" smtClean="0"/>
              <a:t>포트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6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UI:namenode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&lt;http://namenode:50070&gt;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31" y="1600200"/>
            <a:ext cx="6865537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286751" cy="147732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인터페이스를</a:t>
            </a:r>
            <a:endParaRPr lang="en-US" altLang="ko-KR" dirty="0" smtClean="0"/>
          </a:p>
          <a:p>
            <a:r>
              <a:rPr lang="ko-KR" altLang="en-US" dirty="0" smtClean="0"/>
              <a:t>통해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파일 시스템을 볼 수 있고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사용 가능한 저장용량을 확인</a:t>
            </a:r>
            <a:endParaRPr lang="en-US" altLang="ko-KR" dirty="0" smtClean="0"/>
          </a:p>
          <a:p>
            <a:r>
              <a:rPr lang="ko-KR" altLang="en-US" dirty="0" smtClean="0"/>
              <a:t>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전체적인 클러스터의 </a:t>
            </a:r>
            <a:endParaRPr lang="en-US" altLang="ko-KR" dirty="0" smtClean="0"/>
          </a:p>
          <a:p>
            <a:r>
              <a:rPr lang="ko-KR" altLang="en-US" dirty="0" smtClean="0"/>
              <a:t>상태를 모니터링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7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UI:HADOOP Map/Reduce</a:t>
            </a:r>
            <a:br>
              <a:rPr lang="en-US" altLang="ko-KR" dirty="0" smtClean="0"/>
            </a:br>
            <a:r>
              <a:rPr lang="en-US" altLang="ko-KR" dirty="0" smtClean="0"/>
              <a:t>&lt;http://namenode:50030&gt;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/>
          <a:stretch/>
        </p:blipFill>
        <p:spPr>
          <a:xfrm>
            <a:off x="1187624" y="1600200"/>
            <a:ext cx="6521483" cy="4525963"/>
          </a:xfrm>
        </p:spPr>
      </p:pic>
      <p:sp>
        <p:nvSpPr>
          <p:cNvPr id="5" name="TextBox 4"/>
          <p:cNvSpPr txBox="1"/>
          <p:nvPr/>
        </p:nvSpPr>
        <p:spPr>
          <a:xfrm>
            <a:off x="5004048" y="2348880"/>
            <a:ext cx="4517583" cy="175432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MR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</a:t>
            </a:r>
            <a:r>
              <a:rPr lang="ko-KR" altLang="en-US" dirty="0" err="1"/>
              <a:t>도</a:t>
            </a:r>
            <a:r>
              <a:rPr lang="ko-KR" altLang="en-US" dirty="0" err="1" smtClean="0"/>
              <a:t>구룰</a:t>
            </a:r>
            <a:endParaRPr lang="en-US" altLang="ko-KR" dirty="0" smtClean="0"/>
          </a:p>
          <a:p>
            <a:r>
              <a:rPr lang="ko-KR" altLang="en-US" dirty="0" smtClean="0"/>
              <a:t>통해 실행되는 </a:t>
            </a:r>
            <a:r>
              <a:rPr lang="en-US" altLang="ko-KR" dirty="0" smtClean="0"/>
              <a:t>MR job</a:t>
            </a:r>
            <a:r>
              <a:rPr lang="ko-KR" altLang="en-US" dirty="0" smtClean="0"/>
              <a:t>을 모니터링하고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 태스크의 로그 정보를</a:t>
            </a:r>
            <a:endParaRPr lang="en-US" altLang="ko-KR" dirty="0" smtClean="0"/>
          </a:p>
          <a:p>
            <a:r>
              <a:rPr lang="ko-KR" altLang="en-US" dirty="0" smtClean="0"/>
              <a:t>읽을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이전에 실행한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들의</a:t>
            </a:r>
            <a:endParaRPr lang="en-US" altLang="ko-KR" dirty="0" smtClean="0"/>
          </a:p>
          <a:p>
            <a:r>
              <a:rPr lang="ko-KR" altLang="en-US" dirty="0" smtClean="0"/>
              <a:t>로그 내용도 확인 가능한데 이러한 정보는</a:t>
            </a:r>
            <a:endParaRPr lang="en-US" altLang="ko-KR" dirty="0" smtClean="0"/>
          </a:p>
          <a:p>
            <a:r>
              <a:rPr lang="ko-KR" altLang="en-US" dirty="0" err="1" smtClean="0"/>
              <a:t>디버깅시</a:t>
            </a:r>
            <a:r>
              <a:rPr lang="ko-KR" altLang="en-US" dirty="0" smtClean="0"/>
              <a:t> 유용하다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0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이력정보들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46" y="1600200"/>
            <a:ext cx="5138107" cy="4525963"/>
          </a:xfrm>
        </p:spPr>
      </p:pic>
      <p:sp>
        <p:nvSpPr>
          <p:cNvPr id="5" name="TextBox 4"/>
          <p:cNvSpPr txBox="1"/>
          <p:nvPr/>
        </p:nvSpPr>
        <p:spPr>
          <a:xfrm>
            <a:off x="899592" y="4149080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4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노드확인</a:t>
            </a:r>
            <a:r>
              <a:rPr lang="ko-KR" altLang="en-US" dirty="0" smtClean="0"/>
              <a:t> 정보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10" y="1600200"/>
            <a:ext cx="606658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860032" y="2924944"/>
            <a:ext cx="410721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</a:t>
            </a:r>
            <a:r>
              <a:rPr lang="en-US" altLang="ko-KR" dirty="0" smtClean="0"/>
              <a:t>MR</a:t>
            </a:r>
            <a:r>
              <a:rPr lang="ko-KR" altLang="en-US" dirty="0" smtClean="0"/>
              <a:t>작업의 설정내용 등으로</a:t>
            </a:r>
            <a:endParaRPr lang="en-US" altLang="ko-KR" dirty="0" smtClean="0"/>
          </a:p>
          <a:p>
            <a:r>
              <a:rPr lang="ko-KR" altLang="en-US" dirty="0" smtClean="0"/>
              <a:t>프로그램의 성능을 최적화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0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r>
              <a:rPr lang="en-US" altLang="ko-KR" dirty="0" smtClean="0"/>
              <a:t>(Summary)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클러스터의 환경을 설정하는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전체적인 클러스터의 상태를 모니터링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구성이 끝나면 반복작업 없음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(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환경파일을 수정할 필요 없음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8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1052736"/>
            <a:ext cx="7899919" cy="40626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9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U~!!!</a:t>
            </a:r>
          </a:p>
          <a:p>
            <a:pPr algn="ctr"/>
            <a:endParaRPr lang="en-US" altLang="ko-KR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endParaRPr lang="en-US" altLang="ko-KR" sz="5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ctr"/>
            <a:r>
              <a:rPr lang="en-US" altLang="ko-K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[</a:t>
            </a:r>
            <a:r>
              <a:rPr lang="ko-KR" alt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r>
              <a:rPr lang="en-US" altLang="ko-K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]</a:t>
            </a:r>
            <a:endParaRPr lang="en-US" altLang="ko-K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81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방화벽에 따른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해제명령어도 필요할 수 있음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&gt;service </a:t>
            </a:r>
            <a:r>
              <a:rPr lang="en-US" altLang="ko-KR" dirty="0" err="1" smtClean="0"/>
              <a:t>iptables</a:t>
            </a:r>
            <a:r>
              <a:rPr lang="en-US" altLang="ko-KR" dirty="0" smtClean="0"/>
              <a:t> start </a:t>
            </a:r>
            <a:r>
              <a:rPr lang="en-US" altLang="ko-KR" dirty="0" smtClean="0">
                <a:sym typeface="Wingdings" pitchFamily="2" charset="2"/>
              </a:rPr>
              <a:t> service </a:t>
            </a:r>
            <a:r>
              <a:rPr lang="en-US" altLang="ko-KR" dirty="0" err="1" smtClean="0">
                <a:sym typeface="Wingdings" pitchFamily="2" charset="2"/>
              </a:rPr>
              <a:t>iptables</a:t>
            </a:r>
            <a:r>
              <a:rPr lang="en-US" altLang="ko-KR" dirty="0" smtClean="0">
                <a:sym typeface="Wingdings" pitchFamily="2" charset="2"/>
              </a:rPr>
              <a:t> 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04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5496" y="980728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 JAVA Setup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332656"/>
            <a:ext cx="1656184" cy="3600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</a:rPr>
              <a:t>서버 형상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구상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5736" y="116632"/>
            <a:ext cx="253146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2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DataNode01, </a:t>
            </a:r>
            <a:r>
              <a:rPr lang="en-US" altLang="ko-KR" sz="1000" dirty="0" err="1" smtClean="0"/>
              <a:t>SecondaryNode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4</a:t>
            </a:r>
            <a:r>
              <a:rPr lang="ko-KR" altLang="en-US" sz="1000" dirty="0" smtClean="0"/>
              <a:t>번 서버</a:t>
            </a:r>
            <a:r>
              <a:rPr lang="en-US" altLang="ko-KR" sz="1000" dirty="0" smtClean="0"/>
              <a:t>: DataNode2</a:t>
            </a:r>
            <a:endParaRPr lang="ko-KR" altLang="en-US" sz="1000" dirty="0"/>
          </a:p>
        </p:txBody>
      </p:sp>
      <p:cxnSp>
        <p:nvCxnSpPr>
          <p:cNvPr id="9" name="꺾인 연결선 8"/>
          <p:cNvCxnSpPr>
            <a:stCxn id="6" idx="3"/>
            <a:endCxn id="7" idx="1"/>
          </p:cNvCxnSpPr>
          <p:nvPr/>
        </p:nvCxnSpPr>
        <p:spPr>
          <a:xfrm flipV="1">
            <a:off x="1907704" y="470575"/>
            <a:ext cx="288032" cy="4210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848906"/>
            <a:ext cx="2339102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r>
              <a:rPr lang="en-US" altLang="ko-KR" sz="1000" dirty="0" smtClean="0"/>
              <a:t>: 7u21-linux-x64/tar.gz</a:t>
            </a:r>
            <a:endParaRPr lang="ko-KR" altLang="en-US" sz="1000" dirty="0"/>
          </a:p>
        </p:txBody>
      </p:sp>
      <p:cxnSp>
        <p:nvCxnSpPr>
          <p:cNvPr id="17" name="꺾인 연결선 16"/>
          <p:cNvCxnSpPr>
            <a:stCxn id="5" idx="6"/>
            <a:endCxn id="15" idx="1"/>
          </p:cNvCxnSpPr>
          <p:nvPr/>
        </p:nvCxnSpPr>
        <p:spPr>
          <a:xfrm flipV="1">
            <a:off x="1835696" y="972017"/>
            <a:ext cx="360040" cy="18873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60032" y="869763"/>
            <a:ext cx="3405099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리눅스는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압축을 푸는</a:t>
            </a:r>
            <a:r>
              <a:rPr lang="en-US" altLang="ko-KR" sz="1000" dirty="0" smtClean="0"/>
              <a:t>(tar  </a:t>
            </a:r>
            <a:r>
              <a:rPr lang="en-US" altLang="ko-KR" sz="1000" dirty="0" err="1" smtClean="0"/>
              <a:t>xvfzp</a:t>
            </a:r>
            <a:r>
              <a:rPr lang="en-US" altLang="ko-KR" sz="1000" dirty="0" smtClean="0"/>
              <a:t> f/n)</a:t>
            </a:r>
            <a:r>
              <a:rPr lang="ko-KR" altLang="en-US" sz="1000" dirty="0" smtClean="0"/>
              <a:t>것으로 설치가 완료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20" name="꺾인 연결선 19"/>
          <p:cNvCxnSpPr>
            <a:stCxn id="15" idx="3"/>
            <a:endCxn id="18" idx="1"/>
          </p:cNvCxnSpPr>
          <p:nvPr/>
        </p:nvCxnSpPr>
        <p:spPr>
          <a:xfrm>
            <a:off x="4534838" y="972017"/>
            <a:ext cx="325194" cy="2085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95736" y="1133504"/>
            <a:ext cx="151355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(/etc/profile)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19229" y="1166555"/>
            <a:ext cx="1544012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4</a:t>
            </a:r>
            <a:r>
              <a:rPr lang="ko-KR" altLang="en-US" sz="1000" dirty="0" smtClean="0"/>
              <a:t>대 모두 동일하게 구성</a:t>
            </a:r>
            <a:endParaRPr lang="ko-KR" altLang="en-US" sz="1000" dirty="0"/>
          </a:p>
        </p:txBody>
      </p:sp>
      <p:cxnSp>
        <p:nvCxnSpPr>
          <p:cNvPr id="24" name="꺾인 연결선 23"/>
          <p:cNvCxnSpPr>
            <a:stCxn id="21" idx="3"/>
            <a:endCxn id="22" idx="1"/>
          </p:cNvCxnSpPr>
          <p:nvPr/>
        </p:nvCxnSpPr>
        <p:spPr>
          <a:xfrm>
            <a:off x="3709292" y="1256615"/>
            <a:ext cx="409937" cy="330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95736" y="1382579"/>
            <a:ext cx="1449436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000" dirty="0" smtClean="0"/>
              <a:t>환경 설정</a:t>
            </a:r>
            <a:r>
              <a:rPr lang="en-US" altLang="ko-KR" sz="1000" dirty="0" smtClean="0"/>
              <a:t>(/etc/hosts)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28770" y="1412776"/>
            <a:ext cx="1734770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192.168.10.1  </a:t>
            </a:r>
            <a:r>
              <a:rPr lang="en-US" altLang="ko-KR" sz="1000" dirty="0" err="1" smtClean="0"/>
              <a:t>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192.168.10.2  </a:t>
            </a:r>
            <a:r>
              <a:rPr lang="en-US" altLang="ko-KR" sz="1000" dirty="0" err="1" smtClean="0"/>
              <a:t>snamenode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datanode01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192.168.10.3  datanode03</a:t>
            </a:r>
            <a:endParaRPr lang="ko-KR" altLang="en-US" sz="1000" dirty="0"/>
          </a:p>
        </p:txBody>
      </p:sp>
      <p:cxnSp>
        <p:nvCxnSpPr>
          <p:cNvPr id="28" name="꺾인 연결선 27"/>
          <p:cNvCxnSpPr>
            <a:stCxn id="25" idx="3"/>
            <a:endCxn id="26" idx="1"/>
          </p:cNvCxnSpPr>
          <p:nvPr/>
        </p:nvCxnSpPr>
        <p:spPr>
          <a:xfrm>
            <a:off x="3645172" y="1505690"/>
            <a:ext cx="483598" cy="2610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5496" y="1556792"/>
            <a:ext cx="180020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 SSH Setup</a:t>
            </a:r>
            <a:endParaRPr lang="ko-KR" altLang="en-US" sz="1200" dirty="0"/>
          </a:p>
        </p:txBody>
      </p:sp>
      <p:cxnSp>
        <p:nvCxnSpPr>
          <p:cNvPr id="31" name="꺾인 연결선 30"/>
          <p:cNvCxnSpPr>
            <a:stCxn id="5" idx="6"/>
            <a:endCxn id="21" idx="1"/>
          </p:cNvCxnSpPr>
          <p:nvPr/>
        </p:nvCxnSpPr>
        <p:spPr>
          <a:xfrm>
            <a:off x="1835696" y="1160748"/>
            <a:ext cx="360040" cy="958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5" idx="6"/>
            <a:endCxn id="25" idx="1"/>
          </p:cNvCxnSpPr>
          <p:nvPr/>
        </p:nvCxnSpPr>
        <p:spPr>
          <a:xfrm>
            <a:off x="1835696" y="1160748"/>
            <a:ext cx="360040" cy="34494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95736" y="1742619"/>
            <a:ext cx="1231427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Root</a:t>
            </a:r>
            <a:r>
              <a:rPr lang="ko-KR" altLang="en-US" sz="1000" dirty="0" smtClean="0"/>
              <a:t>계정 최상위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935041" y="1196752"/>
            <a:ext cx="315823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ssh-keygen</a:t>
            </a:r>
            <a:r>
              <a:rPr lang="en-US" altLang="ko-KR" sz="1000" dirty="0" smtClean="0"/>
              <a:t> –t </a:t>
            </a:r>
            <a:r>
              <a:rPr lang="en-US" altLang="ko-KR" sz="1000" dirty="0" err="1" smtClean="0"/>
              <a:t>rsa</a:t>
            </a:r>
            <a:r>
              <a:rPr lang="en-US" altLang="ko-KR" sz="1000" dirty="0" smtClean="0"/>
              <a:t>’</a:t>
            </a:r>
          </a:p>
          <a:p>
            <a:r>
              <a:rPr lang="en-US" altLang="ko-KR" sz="1000" dirty="0" smtClean="0"/>
              <a:t>&gt;Cat id_rsa.pub &gt;&gt; 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root@DataNode02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&gt;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 root@DataNode03 cat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/id_rsa.pub &gt;&gt;</a:t>
            </a:r>
          </a:p>
          <a:p>
            <a:r>
              <a:rPr lang="en-US" altLang="ko-KR" sz="1000" dirty="0" smtClean="0"/>
              <a:t> 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endParaRPr lang="ko-KR" altLang="en-US" sz="1000" dirty="0"/>
          </a:p>
        </p:txBody>
      </p:sp>
      <p:cxnSp>
        <p:nvCxnSpPr>
          <p:cNvPr id="48" name="꺾인 연결선 47"/>
          <p:cNvCxnSpPr>
            <a:stCxn id="29" idx="6"/>
            <a:endCxn id="34" idx="1"/>
          </p:cNvCxnSpPr>
          <p:nvPr/>
        </p:nvCxnSpPr>
        <p:spPr>
          <a:xfrm>
            <a:off x="1835696" y="1736812"/>
            <a:ext cx="360040" cy="1289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40152" y="2743760"/>
            <a:ext cx="2981907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root@SNameNode</a:t>
            </a:r>
            <a:r>
              <a:rPr lang="en-US" altLang="ko-KR" sz="1000" dirty="0" smtClean="0"/>
              <a:t>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root@SDataNode:02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authorized_keys</a:t>
            </a:r>
            <a:r>
              <a:rPr lang="en-US" altLang="ko-KR" sz="1000" dirty="0" smtClean="0"/>
              <a:t> root@DataNode03:</a:t>
            </a:r>
          </a:p>
          <a:p>
            <a:r>
              <a:rPr lang="en-US" altLang="ko-KR" sz="1000" dirty="0" smtClean="0"/>
              <a:t>~/.</a:t>
            </a:r>
            <a:r>
              <a:rPr lang="en-US" altLang="ko-KR" sz="1000" dirty="0" err="1" smtClean="0"/>
              <a:t>ssh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authorized_keys</a:t>
            </a:r>
            <a:endParaRPr lang="en-US" altLang="ko-KR" sz="1000" dirty="0" smtClean="0"/>
          </a:p>
        </p:txBody>
      </p:sp>
      <p:cxnSp>
        <p:nvCxnSpPr>
          <p:cNvPr id="52" name="꺾인 연결선 51"/>
          <p:cNvCxnSpPr>
            <a:stCxn id="35" idx="1"/>
            <a:endCxn id="50" idx="1"/>
          </p:cNvCxnSpPr>
          <p:nvPr/>
        </p:nvCxnSpPr>
        <p:spPr>
          <a:xfrm rot="10800000" flipH="1" flipV="1">
            <a:off x="5935040" y="1935416"/>
            <a:ext cx="5111" cy="1316176"/>
          </a:xfrm>
          <a:prstGeom prst="bentConnector3">
            <a:avLst>
              <a:gd name="adj1" fmla="val -10238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4" idx="3"/>
          </p:cNvCxnSpPr>
          <p:nvPr/>
        </p:nvCxnSpPr>
        <p:spPr>
          <a:xfrm>
            <a:off x="3427163" y="1865730"/>
            <a:ext cx="2440981" cy="771182"/>
          </a:xfrm>
          <a:prstGeom prst="bentConnector3">
            <a:avLst>
              <a:gd name="adj1" fmla="val 242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5496" y="2132856"/>
            <a:ext cx="144016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 HADOOP Setup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2292082" y="2492896"/>
            <a:ext cx="1409360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‘hadoop-1.1.2.tar.gz’</a:t>
            </a:r>
            <a:endParaRPr lang="ko-KR" alt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2292082" y="2811125"/>
            <a:ext cx="2351926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디렉토리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생성한다</a:t>
            </a:r>
            <a:r>
              <a:rPr lang="en-US" altLang="ko-KR" sz="10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/data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/temp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Mkdir</a:t>
            </a:r>
            <a:r>
              <a:rPr lang="en-US" altLang="ko-KR" sz="1000" dirty="0" smtClean="0"/>
              <a:t> –p /home/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</a:t>
            </a:r>
            <a:r>
              <a:rPr lang="en-US" altLang="ko-KR" sz="1000" dirty="0" err="1" smtClean="0"/>
              <a:t>hdfs</a:t>
            </a:r>
            <a:r>
              <a:rPr lang="en-US" altLang="ko-KR" sz="1000" dirty="0" smtClean="0"/>
              <a:t>/name</a:t>
            </a:r>
            <a:endParaRPr lang="ko-KR" altLang="en-US" sz="1000" dirty="0"/>
          </a:p>
        </p:txBody>
      </p:sp>
      <p:cxnSp>
        <p:nvCxnSpPr>
          <p:cNvPr id="63" name="꺾인 연결선 62"/>
          <p:cNvCxnSpPr>
            <a:stCxn id="60" idx="1"/>
            <a:endCxn id="61" idx="1"/>
          </p:cNvCxnSpPr>
          <p:nvPr/>
        </p:nvCxnSpPr>
        <p:spPr>
          <a:xfrm rot="10800000" flipV="1">
            <a:off x="2292082" y="2616006"/>
            <a:ext cx="12700" cy="549061"/>
          </a:xfrm>
          <a:prstGeom prst="bentConnector3">
            <a:avLst>
              <a:gd name="adj1" fmla="val 8457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67744" y="3645024"/>
            <a:ext cx="234070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</a:t>
            </a:r>
            <a:r>
              <a:rPr lang="en-US" altLang="ko-KR" sz="1000" dirty="0" err="1" smtClean="0"/>
              <a:t>mv</a:t>
            </a:r>
            <a:r>
              <a:rPr lang="en-US" altLang="ko-KR" sz="1000" dirty="0" smtClean="0"/>
              <a:t> hadoop-1.1.2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endParaRPr lang="en-US" altLang="ko-KR" sz="1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000" dirty="0" err="1" smtClean="0"/>
              <a:t>Cd</a:t>
            </a:r>
            <a:r>
              <a:rPr lang="en-US" altLang="ko-KR" sz="1000" dirty="0" smtClean="0"/>
              <a:t> 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hadoop</a:t>
            </a:r>
            <a:r>
              <a:rPr lang="en-US" altLang="ko-KR" sz="1000" dirty="0" smtClean="0"/>
              <a:t>/conf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001143" y="4077072"/>
            <a:ext cx="5035353" cy="10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Hdfs</a:t>
            </a:r>
            <a:r>
              <a:rPr lang="ko-KR" altLang="en-US" sz="1050" dirty="0" smtClean="0"/>
              <a:t>와 맵리듀스에서 공통적으로 사용할 환경정보를 설정 </a:t>
            </a:r>
            <a:r>
              <a:rPr lang="en-US" altLang="ko-KR" sz="1050" dirty="0" smtClean="0">
                <a:sym typeface="Wingdings" pitchFamily="2" charset="2"/>
              </a:rPr>
              <a:t> ‘core-site.xml’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하둡을</a:t>
            </a:r>
            <a:r>
              <a:rPr lang="ko-KR" altLang="en-US" sz="1050" dirty="0" smtClean="0">
                <a:sym typeface="Wingdings" pitchFamily="2" charset="2"/>
              </a:rPr>
              <a:t> 실행하는 셀 스크립트 파일에서 필요한 환경변수설정 </a:t>
            </a:r>
            <a:r>
              <a:rPr lang="en-US" altLang="ko-KR" sz="1050" dirty="0" smtClean="0">
                <a:sym typeface="Wingdings" pitchFamily="2" charset="2"/>
              </a:rPr>
              <a:t> ‘hadoop-env.sh’</a:t>
            </a:r>
          </a:p>
          <a:p>
            <a:r>
              <a:rPr lang="en-US" altLang="ko-KR" sz="1050" dirty="0" err="1" smtClean="0">
                <a:sym typeface="Wingdings" pitchFamily="2" charset="2"/>
              </a:rPr>
              <a:t>Hdfs</a:t>
            </a:r>
            <a:r>
              <a:rPr lang="ko-KR" altLang="en-US" sz="1050" dirty="0" smtClean="0">
                <a:sym typeface="Wingdings" pitchFamily="2" charset="2"/>
              </a:rPr>
              <a:t>에서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사용할</a:t>
            </a:r>
            <a:r>
              <a:rPr lang="en-US" altLang="ko-KR" sz="1050" dirty="0" smtClean="0">
                <a:sym typeface="Wingdings" pitchFamily="2" charset="2"/>
              </a:rPr>
              <a:t> </a:t>
            </a:r>
            <a:r>
              <a:rPr lang="ko-KR" altLang="en-US" sz="1050" dirty="0" smtClean="0">
                <a:sym typeface="Wingdings" pitchFamily="2" charset="2"/>
              </a:rPr>
              <a:t>환경정보 설정 </a:t>
            </a:r>
            <a:r>
              <a:rPr lang="en-US" altLang="ko-KR" sz="1050" dirty="0" smtClean="0">
                <a:sym typeface="Wingdings" pitchFamily="2" charset="2"/>
              </a:rPr>
              <a:t> ‘hdfs-site.xml’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맵리듀스에서</a:t>
            </a:r>
            <a:r>
              <a:rPr lang="ko-KR" altLang="en-US" sz="1050" dirty="0" smtClean="0">
                <a:sym typeface="Wingdings" pitchFamily="2" charset="2"/>
              </a:rPr>
              <a:t> 사용할 환경정보 설정 </a:t>
            </a:r>
            <a:r>
              <a:rPr lang="en-US" altLang="ko-KR" sz="1050" dirty="0" smtClean="0">
                <a:sym typeface="Wingdings" pitchFamily="2" charset="2"/>
              </a:rPr>
              <a:t> mpred-site.xml’</a:t>
            </a:r>
          </a:p>
          <a:p>
            <a:r>
              <a:rPr lang="ko-KR" altLang="en-US" sz="1050" dirty="0" err="1" smtClean="0"/>
              <a:t>보조네임노드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SecondaryNode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를 실행할 서버를 설정 </a:t>
            </a:r>
            <a:r>
              <a:rPr lang="en-US" altLang="ko-KR" sz="1050" dirty="0" smtClean="0">
                <a:sym typeface="Wingdings" pitchFamily="2" charset="2"/>
              </a:rPr>
              <a:t>masters</a:t>
            </a:r>
          </a:p>
          <a:p>
            <a:r>
              <a:rPr lang="ko-KR" altLang="en-US" sz="1050" dirty="0" err="1" smtClean="0">
                <a:sym typeface="Wingdings" pitchFamily="2" charset="2"/>
              </a:rPr>
              <a:t>데이터노드를</a:t>
            </a:r>
            <a:r>
              <a:rPr lang="ko-KR" altLang="en-US" sz="1050" dirty="0" smtClean="0">
                <a:sym typeface="Wingdings" pitchFamily="2" charset="2"/>
              </a:rPr>
              <a:t> 실행할 서버를 설정 </a:t>
            </a:r>
            <a:r>
              <a:rPr lang="en-US" altLang="ko-KR" sz="1050" dirty="0" smtClean="0">
                <a:sym typeface="Wingdings" pitchFamily="2" charset="2"/>
              </a:rPr>
              <a:t> slaves</a:t>
            </a:r>
            <a:endParaRPr lang="ko-KR" altLang="en-US" sz="1050" dirty="0"/>
          </a:p>
        </p:txBody>
      </p:sp>
      <p:sp>
        <p:nvSpPr>
          <p:cNvPr id="69" name="TextBox 68"/>
          <p:cNvSpPr txBox="1"/>
          <p:nvPr/>
        </p:nvSpPr>
        <p:spPr>
          <a:xfrm>
            <a:off x="6516763" y="5189130"/>
            <a:ext cx="223170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‘vi hadoop-env.sh’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Export JAVA_HOME=/</a:t>
            </a:r>
            <a:r>
              <a:rPr lang="en-US" altLang="ko-KR" sz="1000" dirty="0" err="1" smtClean="0"/>
              <a:t>usr</a:t>
            </a:r>
            <a:r>
              <a:rPr lang="en-US" altLang="ko-KR" sz="1000" dirty="0" smtClean="0"/>
              <a:t>/local/</a:t>
            </a:r>
            <a:r>
              <a:rPr lang="en-US" altLang="ko-KR" sz="1000" dirty="0" err="1" smtClean="0"/>
              <a:t>jdk</a:t>
            </a:r>
            <a:endParaRPr lang="en-US" altLang="ko-KR" sz="10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6228184" y="5631051"/>
            <a:ext cx="2845651" cy="2462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000" dirty="0" smtClean="0"/>
              <a:t>‘masters/ slaves</a:t>
            </a:r>
            <a:r>
              <a:rPr lang="ko-KR" altLang="en-US" sz="1000" dirty="0" smtClean="0"/>
              <a:t>를 열고 </a:t>
            </a:r>
            <a:r>
              <a:rPr lang="en-US" altLang="ko-KR" sz="1000" dirty="0" smtClean="0"/>
              <a:t>host</a:t>
            </a:r>
            <a:r>
              <a:rPr lang="ko-KR" altLang="en-US" sz="1000" dirty="0" smtClean="0"/>
              <a:t>내용으로 수정함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72" name="꺾인 연결선 71"/>
          <p:cNvCxnSpPr>
            <a:stCxn id="59" idx="6"/>
            <a:endCxn id="67" idx="1"/>
          </p:cNvCxnSpPr>
          <p:nvPr/>
        </p:nvCxnSpPr>
        <p:spPr>
          <a:xfrm>
            <a:off x="1475656" y="2528900"/>
            <a:ext cx="792088" cy="131617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 rot="10800000" flipH="1" flipV="1">
            <a:off x="2267744" y="3645024"/>
            <a:ext cx="1733399" cy="762908"/>
          </a:xfrm>
          <a:prstGeom prst="bentConnector3">
            <a:avLst>
              <a:gd name="adj1" fmla="val -131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>
            <a:off x="4067944" y="4797152"/>
            <a:ext cx="2443612" cy="421158"/>
          </a:xfrm>
          <a:prstGeom prst="bentConnector3">
            <a:avLst>
              <a:gd name="adj1" fmla="val -117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69" idx="1"/>
            <a:endCxn id="70" idx="1"/>
          </p:cNvCxnSpPr>
          <p:nvPr/>
        </p:nvCxnSpPr>
        <p:spPr>
          <a:xfrm rot="10800000" flipV="1">
            <a:off x="6228185" y="5389184"/>
            <a:ext cx="288579" cy="364977"/>
          </a:xfrm>
          <a:prstGeom prst="bentConnector3">
            <a:avLst>
              <a:gd name="adj1" fmla="val 1792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35496" y="3068960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4. HADOOP </a:t>
            </a:r>
            <a:r>
              <a:rPr lang="ko-KR" altLang="en-US" sz="1200" dirty="0" smtClean="0"/>
              <a:t>압축</a:t>
            </a:r>
            <a:endParaRPr lang="ko-KR" altLang="en-US" sz="1200" dirty="0"/>
          </a:p>
        </p:txBody>
      </p:sp>
      <p:sp>
        <p:nvSpPr>
          <p:cNvPr id="88" name="타원 87"/>
          <p:cNvSpPr/>
          <p:nvPr/>
        </p:nvSpPr>
        <p:spPr>
          <a:xfrm>
            <a:off x="35496" y="3861048"/>
            <a:ext cx="1656184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 HADOOP</a:t>
            </a:r>
          </a:p>
          <a:p>
            <a:pPr algn="ctr"/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압축파일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각노드에</a:t>
            </a:r>
            <a:r>
              <a:rPr lang="ko-KR" altLang="en-US" sz="1200" dirty="0" smtClean="0"/>
              <a:t> 배포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2650851" y="5301208"/>
            <a:ext cx="3073277" cy="553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SNameNode</a:t>
            </a:r>
            <a:r>
              <a:rPr lang="en-US" altLang="ko-KR" sz="1000" dirty="0" smtClean="0"/>
              <a:t>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DataNode02: /user/local’</a:t>
            </a:r>
          </a:p>
          <a:p>
            <a:r>
              <a:rPr lang="en-US" altLang="ko-KR" sz="1000" dirty="0" smtClean="0"/>
              <a:t>‘&gt;</a:t>
            </a:r>
            <a:r>
              <a:rPr lang="en-US" altLang="ko-KR" sz="1000" dirty="0" err="1" smtClean="0"/>
              <a:t>scp</a:t>
            </a:r>
            <a:r>
              <a:rPr lang="en-US" altLang="ko-KR" sz="1000" dirty="0" smtClean="0"/>
              <a:t> –</a:t>
            </a:r>
            <a:r>
              <a:rPr lang="en-US" altLang="ko-KR" sz="1000" dirty="0" err="1" smtClean="0"/>
              <a:t>rp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hadoop.tar.gz</a:t>
            </a:r>
            <a:r>
              <a:rPr lang="en-US" altLang="ko-KR" sz="1000" dirty="0" smtClean="0"/>
              <a:t> DataNode03: /user/local’</a:t>
            </a:r>
          </a:p>
        </p:txBody>
      </p:sp>
      <p:sp>
        <p:nvSpPr>
          <p:cNvPr id="90" name="타원 89"/>
          <p:cNvSpPr/>
          <p:nvPr/>
        </p:nvSpPr>
        <p:spPr>
          <a:xfrm>
            <a:off x="35496" y="4725144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</a:t>
            </a:r>
            <a:r>
              <a:rPr lang="ko-KR" altLang="en-US" sz="1200" dirty="0" smtClean="0"/>
              <a:t>각 </a:t>
            </a:r>
            <a:r>
              <a:rPr lang="ko-KR" altLang="en-US" sz="1200" dirty="0" err="1" smtClean="0"/>
              <a:t>노드에서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압축해제</a:t>
            </a:r>
            <a:endParaRPr lang="ko-KR" altLang="en-US" sz="1200" dirty="0"/>
          </a:p>
        </p:txBody>
      </p:sp>
      <p:sp>
        <p:nvSpPr>
          <p:cNvPr id="91" name="타원 90"/>
          <p:cNvSpPr/>
          <p:nvPr/>
        </p:nvSpPr>
        <p:spPr>
          <a:xfrm>
            <a:off x="35496" y="5589240"/>
            <a:ext cx="172819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7.Namenode/</a:t>
            </a:r>
            <a:r>
              <a:rPr lang="en-US" altLang="ko-KR" sz="1200" dirty="0" err="1" smtClean="0"/>
              <a:t>Hadoop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셀 이니셜 실행</a:t>
            </a:r>
            <a:endParaRPr lang="ko-KR" altLang="en-US" sz="1200" dirty="0"/>
          </a:p>
        </p:txBody>
      </p:sp>
      <p:cxnSp>
        <p:nvCxnSpPr>
          <p:cNvPr id="93" name="꺾인 연결선 92"/>
          <p:cNvCxnSpPr>
            <a:stCxn id="88" idx="6"/>
            <a:endCxn id="89" idx="1"/>
          </p:cNvCxnSpPr>
          <p:nvPr/>
        </p:nvCxnSpPr>
        <p:spPr>
          <a:xfrm>
            <a:off x="1691680" y="4257092"/>
            <a:ext cx="959171" cy="1321115"/>
          </a:xfrm>
          <a:prstGeom prst="bentConnector3">
            <a:avLst>
              <a:gd name="adj1" fmla="val 212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6" idx="2"/>
            <a:endCxn id="5" idx="0"/>
          </p:cNvCxnSpPr>
          <p:nvPr/>
        </p:nvCxnSpPr>
        <p:spPr>
          <a:xfrm rot="5400000">
            <a:off x="863588" y="764704"/>
            <a:ext cx="288032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5" idx="4"/>
            <a:endCxn id="29" idx="0"/>
          </p:cNvCxnSpPr>
          <p:nvPr/>
        </p:nvCxnSpPr>
        <p:spPr>
          <a:xfrm rot="5400000">
            <a:off x="827584" y="1448780"/>
            <a:ext cx="216024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29" idx="4"/>
            <a:endCxn id="59" idx="0"/>
          </p:cNvCxnSpPr>
          <p:nvPr/>
        </p:nvCxnSpPr>
        <p:spPr>
          <a:xfrm rot="5400000">
            <a:off x="737574" y="1934834"/>
            <a:ext cx="216024" cy="1800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59" idx="4"/>
            <a:endCxn id="87" idx="0"/>
          </p:cNvCxnSpPr>
          <p:nvPr/>
        </p:nvCxnSpPr>
        <p:spPr>
          <a:xfrm rot="5400000">
            <a:off x="683568" y="2996952"/>
            <a:ext cx="144016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87" idx="4"/>
            <a:endCxn id="88" idx="0"/>
          </p:cNvCxnSpPr>
          <p:nvPr/>
        </p:nvCxnSpPr>
        <p:spPr>
          <a:xfrm rot="16200000" flipH="1">
            <a:off x="737574" y="3735034"/>
            <a:ext cx="144016" cy="1080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88" idx="4"/>
          </p:cNvCxnSpPr>
          <p:nvPr/>
        </p:nvCxnSpPr>
        <p:spPr>
          <a:xfrm rot="16200000" flipH="1">
            <a:off x="845586" y="4671138"/>
            <a:ext cx="72008" cy="360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90" idx="4"/>
            <a:endCxn id="91" idx="0"/>
          </p:cNvCxnSpPr>
          <p:nvPr/>
        </p:nvCxnSpPr>
        <p:spPr>
          <a:xfrm rot="16200000" flipH="1">
            <a:off x="719572" y="5409220"/>
            <a:ext cx="216024" cy="144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hape 110"/>
          <p:cNvCxnSpPr>
            <a:stCxn id="91" idx="4"/>
          </p:cNvCxnSpPr>
          <p:nvPr/>
        </p:nvCxnSpPr>
        <p:spPr>
          <a:xfrm rot="16200000" flipH="1">
            <a:off x="1313638" y="5895274"/>
            <a:ext cx="108012" cy="93610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1835696" y="6165304"/>
            <a:ext cx="1440160" cy="50405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70C0"/>
                </a:solidFill>
              </a:rPr>
              <a:t>8. </a:t>
            </a:r>
            <a:r>
              <a:rPr lang="ko-KR" altLang="en-US" sz="1100" dirty="0" smtClean="0">
                <a:solidFill>
                  <a:srgbClr val="0070C0"/>
                </a:solidFill>
              </a:rPr>
              <a:t>각자 서버 확인</a:t>
            </a:r>
            <a:r>
              <a:rPr lang="en-US" altLang="ko-KR" sz="1100" dirty="0" smtClean="0">
                <a:solidFill>
                  <a:srgbClr val="0070C0"/>
                </a:solidFill>
              </a:rPr>
              <a:t>by</a:t>
            </a:r>
            <a:r>
              <a:rPr lang="ko-KR" altLang="en-US" sz="1100" dirty="0" smtClean="0">
                <a:solidFill>
                  <a:srgbClr val="0070C0"/>
                </a:solidFill>
              </a:rPr>
              <a:t> </a:t>
            </a:r>
            <a:r>
              <a:rPr lang="en-US" altLang="ko-KR" sz="1100" dirty="0" smtClean="0">
                <a:solidFill>
                  <a:srgbClr val="0070C0"/>
                </a:solidFill>
              </a:rPr>
              <a:t>’JPS’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554734" y="66658"/>
            <a:ext cx="35317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빅데이터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ko-KR" altLang="en-US" sz="2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하둡환경</a:t>
            </a:r>
            <a:r>
              <a:rPr lang="ko-KR" alt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설치단계</a:t>
            </a:r>
            <a:endParaRPr lang="en-US" altLang="ko-KR" sz="2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1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985" t="10934" r="25543" b="2661"/>
          <a:stretch>
            <a:fillRect/>
          </a:stretch>
        </p:blipFill>
        <p:spPr bwMode="auto">
          <a:xfrm>
            <a:off x="467544" y="188640"/>
            <a:ext cx="7416824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 rot="1949349">
            <a:off x="5812903" y="1752692"/>
            <a:ext cx="2954656" cy="923330"/>
          </a:xfrm>
          <a:prstGeom prst="rect">
            <a:avLst/>
          </a:prstGeom>
          <a:solidFill>
            <a:schemeClr val="accent6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ko-KR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구성사례</a:t>
            </a:r>
            <a:endParaRPr lang="en-US" altLang="ko-KR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1462</Words>
  <Application>Microsoft Office PowerPoint</Application>
  <PresentationFormat>화면 슬라이드 쇼(4:3)</PresentationFormat>
  <Paragraphs>281</Paragraphs>
  <Slides>66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HADOOP(하둡) /HIVE</vt:lpstr>
      <vt:lpstr>PowerPoint 프레젠테이션</vt:lpstr>
      <vt:lpstr>VMWARE 구성에서 설치</vt:lpstr>
      <vt:lpstr>Attention</vt:lpstr>
      <vt:lpstr>Attention</vt:lpstr>
      <vt:lpstr>Attention</vt:lpstr>
      <vt:lpstr>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하둡은 무엇인가?</vt:lpstr>
      <vt:lpstr>하둡은 무엇인가?</vt:lpstr>
      <vt:lpstr>하둡은 무엇인가?</vt:lpstr>
      <vt:lpstr>분산시스템과 하둡의 이해</vt:lpstr>
      <vt:lpstr>분산시스템과 하둡의 이해</vt:lpstr>
      <vt:lpstr>분산시스템과 하둡의 이해</vt:lpstr>
      <vt:lpstr>분산시스템과 하둡의 이해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SQL DB와 하둡의 비교</vt:lpstr>
      <vt:lpstr>MapReduce의 이해</vt:lpstr>
      <vt:lpstr>MapReduce의 이해</vt:lpstr>
      <vt:lpstr>HADOOP History</vt:lpstr>
      <vt:lpstr>Hadoop Echo system</vt:lpstr>
      <vt:lpstr>File Size(Ref.)</vt:lpstr>
      <vt:lpstr>Hadoop 구성요소</vt:lpstr>
      <vt:lpstr>NameNode</vt:lpstr>
      <vt:lpstr>DataNode</vt:lpstr>
      <vt:lpstr>SecondaryNode</vt:lpstr>
      <vt:lpstr>Job Tracker</vt:lpstr>
      <vt:lpstr>TaskTracker</vt:lpstr>
      <vt:lpstr>전형적인 하둡클러스터의 구조</vt:lpstr>
      <vt:lpstr>하둡클러스터를 위한 SSH설정</vt:lpstr>
      <vt:lpstr>하둡클러스터를 위한 SSH설정</vt:lpstr>
      <vt:lpstr>하둡의 실행</vt:lpstr>
      <vt:lpstr>Hadoop-env.sh</vt:lpstr>
      <vt:lpstr>Core-site.xml</vt:lpstr>
      <vt:lpstr>Mapred-site.xml</vt:lpstr>
      <vt:lpstr>Hdfs-site.xml</vt:lpstr>
      <vt:lpstr>웹기반의 클러스터 UI</vt:lpstr>
      <vt:lpstr>UI:namenode &lt;http://namenode:50070&gt;</vt:lpstr>
      <vt:lpstr>UI:HADOOP Map/Reduce &lt;http://namenode:50030&gt;</vt:lpstr>
      <vt:lpstr>MR의 이력정보들</vt:lpstr>
      <vt:lpstr>MR의 노드확인 정보</vt:lpstr>
      <vt:lpstr>요약(Summary)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HADOOP(하둡) /HIVE/RHADOOP/etc.</dc:title>
  <dc:creator>Windows 사용자</dc:creator>
  <cp:lastModifiedBy>classroom-desk</cp:lastModifiedBy>
  <cp:revision>3</cp:revision>
  <dcterms:created xsi:type="dcterms:W3CDTF">2018-04-28T01:00:23Z</dcterms:created>
  <dcterms:modified xsi:type="dcterms:W3CDTF">2018-10-29T04:23:26Z</dcterms:modified>
</cp:coreProperties>
</file>